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56" r:id="rId5"/>
    <p:sldId id="257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75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3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33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99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27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0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4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895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78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32E37-0B11-419C-8D47-819528C53811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7ABFA-3790-47D5-B578-A5A639662B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2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s1CI3uuhko" TargetMode="External"/><Relationship Id="rId2" Type="http://schemas.openxmlformats.org/officeDocument/2006/relationships/hyperlink" Target="https://www.khanacademy.org/math/cc-eighth-grade-math/cc-8th-geometry/cc-8th-triangle-angles/v/proof-sum-of-measures-of-angles-in-a-triangle-are-18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9247" y="194516"/>
            <a:ext cx="7772400" cy="988825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</a:t>
            </a:r>
            <a:endParaRPr lang="en-US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259" y="1116105"/>
            <a:ext cx="8740588" cy="4881283"/>
          </a:xfrm>
        </p:spPr>
        <p:txBody>
          <a:bodyPr>
            <a:normAutofit fontScale="92500" lnSpcReduction="20000"/>
          </a:bodyPr>
          <a:lstStyle/>
          <a:p>
            <a:pPr marL="457200" indent="-457200" algn="l"/>
            <a:r>
              <a:rPr lang="en-US" sz="5800" dirty="0" smtClean="0">
                <a:solidFill>
                  <a:srgbClr val="0070C0"/>
                </a:solidFill>
                <a:latin typeface="Impact" pitchFamily="34" charset="0"/>
              </a:rPr>
              <a:t>1 minute after the bell rings, you will start taking notes</a:t>
            </a:r>
          </a:p>
          <a:p>
            <a:pPr marL="457200" indent="-457200" algn="l"/>
            <a:r>
              <a:rPr lang="en-US" sz="4000" i="1" u="sng" dirty="0" smtClean="0">
                <a:latin typeface="Impact" pitchFamily="34" charset="0"/>
              </a:rPr>
              <a:t>Before this, you must...</a:t>
            </a:r>
            <a:endParaRPr lang="en-US" sz="4000" i="1" dirty="0" smtClean="0">
              <a:latin typeface="Impact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3200" dirty="0" smtClean="0">
                <a:latin typeface="Impact" pitchFamily="34" charset="0"/>
              </a:rPr>
              <a:t>Copy your HW &amp; get </a:t>
            </a:r>
            <a:r>
              <a:rPr lang="en-US" sz="3200" dirty="0" smtClean="0">
                <a:latin typeface="Impact" pitchFamily="34" charset="0"/>
              </a:rPr>
              <a:t>out last </a:t>
            </a:r>
            <a:r>
              <a:rPr lang="en-US" sz="3200" dirty="0" smtClean="0">
                <a:latin typeface="Impact" pitchFamily="34" charset="0"/>
              </a:rPr>
              <a:t>night’s HW </a:t>
            </a:r>
            <a:r>
              <a:rPr lang="en-US" sz="3200" dirty="0" smtClean="0">
                <a:latin typeface="Impact" pitchFamily="34" charset="0"/>
              </a:rPr>
              <a:t>&amp; calculator</a:t>
            </a:r>
            <a:endParaRPr lang="en-US" sz="3200" dirty="0" smtClean="0">
              <a:latin typeface="Impact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3200" dirty="0" smtClean="0">
                <a:latin typeface="Impact" pitchFamily="34" charset="0"/>
              </a:rPr>
              <a:t>In notebook, write “</a:t>
            </a:r>
            <a:r>
              <a:rPr lang="en-US" sz="3500" i="1" u="sng" dirty="0" smtClean="0">
                <a:solidFill>
                  <a:srgbClr val="0070C0"/>
                </a:solidFill>
                <a:latin typeface="Impact" pitchFamily="34" charset="0"/>
              </a:rPr>
              <a:t>Sum of Angles of a Triangle</a:t>
            </a:r>
            <a:r>
              <a:rPr lang="en-US" sz="3200" dirty="0" smtClean="0">
                <a:latin typeface="Impact" pitchFamily="34" charset="0"/>
              </a:rPr>
              <a:t>”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3200" dirty="0" smtClean="0">
                <a:latin typeface="Impact" pitchFamily="34" charset="0"/>
              </a:rPr>
              <a:t>Copy this:</a:t>
            </a:r>
          </a:p>
          <a:p>
            <a:pPr marL="5257800" indent="-336550" algn="l">
              <a:buFont typeface="+mj-lt"/>
              <a:buAutoNum type="arabicPeriod"/>
            </a:pPr>
            <a:r>
              <a:rPr lang="en-US" sz="3200" dirty="0" smtClean="0">
                <a:latin typeface="Impact" pitchFamily="34" charset="0"/>
              </a:rPr>
              <a:t>Predict the sum of the angles </a:t>
            </a:r>
            <a:r>
              <a:rPr lang="en-US" sz="3200" dirty="0" err="1" smtClean="0">
                <a:latin typeface="Impact" pitchFamily="34" charset="0"/>
              </a:rPr>
              <a:t>x+y+z</a:t>
            </a:r>
            <a:r>
              <a:rPr lang="en-US" sz="3200" dirty="0" smtClean="0">
                <a:latin typeface="Impact" pitchFamily="34" charset="0"/>
              </a:rPr>
              <a:t> </a:t>
            </a:r>
            <a:br>
              <a:rPr lang="en-US" sz="3200" dirty="0" smtClean="0">
                <a:latin typeface="Impact" pitchFamily="34" charset="0"/>
              </a:rPr>
            </a:br>
            <a:r>
              <a:rPr lang="en-US" sz="3200" dirty="0" smtClean="0">
                <a:latin typeface="Impact" pitchFamily="34" charset="0"/>
              </a:rPr>
              <a:t>(or if you </a:t>
            </a:r>
            <a:r>
              <a:rPr lang="en-US" sz="3200" dirty="0" smtClean="0">
                <a:latin typeface="Impact" pitchFamily="34" charset="0"/>
              </a:rPr>
              <a:t>think </a:t>
            </a:r>
            <a:r>
              <a:rPr lang="en-US" sz="3200" dirty="0" smtClean="0">
                <a:latin typeface="Impact" pitchFamily="34" charset="0"/>
              </a:rPr>
              <a:t>you know it, </a:t>
            </a:r>
            <a:r>
              <a:rPr lang="en-US" sz="3200" u="sng" dirty="0" smtClean="0">
                <a:latin typeface="Impact" pitchFamily="34" charset="0"/>
              </a:rPr>
              <a:t>prove it</a:t>
            </a:r>
            <a:r>
              <a:rPr lang="en-US" sz="3200" dirty="0" smtClean="0">
                <a:latin typeface="Impact" pitchFamily="34" charset="0"/>
              </a:rPr>
              <a:t>!)</a:t>
            </a:r>
            <a:endParaRPr lang="en-US" sz="3200" dirty="0">
              <a:latin typeface="Impact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7573" t="40577" r="36858" b="26923"/>
          <a:stretch>
            <a:fillRect/>
          </a:stretch>
        </p:blipFill>
        <p:spPr bwMode="auto">
          <a:xfrm>
            <a:off x="2397713" y="3734766"/>
            <a:ext cx="2618040" cy="307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89" y="365126"/>
            <a:ext cx="8538882" cy="1325563"/>
          </a:xfrm>
        </p:spPr>
        <p:txBody>
          <a:bodyPr/>
          <a:lstStyle/>
          <a:p>
            <a:r>
              <a:rPr lang="en-US" dirty="0" smtClean="0">
                <a:latin typeface="Impact" pitchFamily="34" charset="0"/>
              </a:rPr>
              <a:t>Khan Video: </a:t>
            </a:r>
            <a:r>
              <a:rPr lang="en-US" u="sng" dirty="0" smtClean="0">
                <a:latin typeface="Impact" pitchFamily="34" charset="0"/>
              </a:rPr>
              <a:t>Sum of Triangle Angles</a:t>
            </a:r>
            <a:endParaRPr lang="en-US" u="sng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https://www.khanacademy.org/math/cc-eighth-grade-math/cc-8th-geometry/cc-8th-triangle-angles/v/proof-sum-of-measures-of-angles-in-a-triangle-are-180</a:t>
            </a:r>
            <a:endParaRPr lang="en-US" dirty="0" smtClean="0"/>
          </a:p>
          <a:p>
            <a:pPr>
              <a:buNone/>
            </a:pPr>
            <a:r>
              <a:rPr lang="en-US" u="sng" dirty="0" smtClean="0"/>
              <a:t>OR</a:t>
            </a:r>
          </a:p>
          <a:p>
            <a:r>
              <a:rPr lang="en-US" dirty="0" smtClean="0">
                <a:hlinkClick r:id="rId3"/>
              </a:rPr>
              <a:t>https://www.youtube.com/watch?v=6s1CI3uuhko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Interested in Extra Credit?</a:t>
            </a:r>
            <a:endParaRPr lang="en-US" sz="5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5" y="1600200"/>
            <a:ext cx="8296834" cy="4576763"/>
          </a:xfrm>
        </p:spPr>
        <p:txBody>
          <a:bodyPr>
            <a:normAutofit fontScale="92500"/>
          </a:bodyPr>
          <a:lstStyle/>
          <a:p>
            <a:r>
              <a:rPr lang="en-US" sz="4800" dirty="0" smtClean="0"/>
              <a:t>Go on Khan Academy </a:t>
            </a:r>
            <a:r>
              <a:rPr lang="en-US" sz="4800" u="sng" dirty="0" smtClean="0"/>
              <a:t>tonight</a:t>
            </a:r>
            <a:r>
              <a:rPr lang="en-US" sz="4800" dirty="0" smtClean="0"/>
              <a:t>. </a:t>
            </a:r>
            <a:endParaRPr lang="en-US" sz="3200" dirty="0" smtClean="0"/>
          </a:p>
          <a:p>
            <a:r>
              <a:rPr lang="en-US" sz="3200" dirty="0" smtClean="0"/>
              <a:t>Complete </a:t>
            </a:r>
            <a:r>
              <a:rPr lang="en-US" sz="3200" b="1" i="1" dirty="0" smtClean="0"/>
              <a:t>any</a:t>
            </a:r>
            <a:r>
              <a:rPr lang="en-US" sz="3200" dirty="0" smtClean="0"/>
              <a:t> of the 4 skills recommended to you.</a:t>
            </a:r>
          </a:p>
          <a:p>
            <a:r>
              <a:rPr lang="en-US" sz="3200" b="1" i="1" dirty="0" smtClean="0"/>
              <a:t>Each skill </a:t>
            </a:r>
            <a:r>
              <a:rPr lang="en-US" sz="3200" dirty="0" smtClean="0"/>
              <a:t>you complete will raise your grade between .5 – 1 points! </a:t>
            </a:r>
            <a:br>
              <a:rPr lang="en-US" sz="3200" dirty="0" smtClean="0"/>
            </a:br>
            <a:r>
              <a:rPr lang="en-US" sz="3200" dirty="0" smtClean="0"/>
              <a:t>(On average, doing all 4 skills will raise your grade 3 points, or usually one grade improvement, </a:t>
            </a:r>
            <a:r>
              <a:rPr lang="en-US" sz="3200" b="1" u="sng" dirty="0" smtClean="0"/>
              <a:t>ex</a:t>
            </a:r>
            <a:r>
              <a:rPr lang="en-US" sz="3200" dirty="0" smtClean="0"/>
              <a:t>: from a D+ to a C-, or a C to a C+.)</a:t>
            </a:r>
          </a:p>
          <a:p>
            <a:r>
              <a:rPr lang="en-US" sz="3200" dirty="0" smtClean="0"/>
              <a:t>Due </a:t>
            </a:r>
            <a:r>
              <a:rPr lang="en-US" sz="3200" u="sng" dirty="0" smtClean="0"/>
              <a:t>before</a:t>
            </a:r>
            <a:r>
              <a:rPr lang="en-US" sz="3200" dirty="0" smtClean="0"/>
              <a:t> advisory tomorrow.</a:t>
            </a:r>
          </a:p>
          <a:p>
            <a:pPr lvl="1"/>
            <a:r>
              <a:rPr lang="en-US" sz="2800" b="1" u="sng" dirty="0" err="1" smtClean="0"/>
              <a:t>FormA</a:t>
            </a:r>
            <a:r>
              <a:rPr lang="en-US" sz="2800" dirty="0" smtClean="0"/>
              <a:t>: Finish by Friday night (before midnight).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41271"/>
            <a:ext cx="9165957" cy="62538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4976" y="1283727"/>
            <a:ext cx="6602506" cy="86780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1. Congruent Angles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258" y="6212540"/>
            <a:ext cx="8955741" cy="64546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Got the 1</a:t>
            </a:r>
            <a:r>
              <a:rPr lang="en-US" baseline="30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st</a:t>
            </a:r>
            <a:r>
              <a:rPr lang="en-US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one right? </a:t>
            </a:r>
            <a:r>
              <a:rPr lang="en-US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AWESOME</a:t>
            </a:r>
            <a:r>
              <a:rPr lang="en-US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!</a:t>
            </a:r>
            <a:r>
              <a:rPr lang="en-US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But to get </a:t>
            </a:r>
            <a:r>
              <a:rPr lang="en-US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extra credit</a:t>
            </a:r>
            <a:r>
              <a:rPr lang="en-US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, </a:t>
            </a:r>
            <a:br>
              <a:rPr lang="en-US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click “Practice Again” and do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at least 5 right in a row</a:t>
            </a:r>
            <a:r>
              <a:rPr lang="en-US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endParaRPr lang="en-US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03412" y="1963271"/>
            <a:ext cx="2528047" cy="344244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509682" y="6004111"/>
            <a:ext cx="114299" cy="57822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51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6285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22126" y="957823"/>
            <a:ext cx="6293224" cy="867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2. Parallel Lines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28650" y="1597025"/>
            <a:ext cx="1916206" cy="4682751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52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3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550024" y="957823"/>
            <a:ext cx="4965326" cy="867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3. Angle Measures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452282" y="1610473"/>
            <a:ext cx="2249021" cy="297497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t="22382" b="22142"/>
          <a:stretch>
            <a:fillRect/>
          </a:stretch>
        </p:blipFill>
        <p:spPr bwMode="auto">
          <a:xfrm>
            <a:off x="658906" y="2245319"/>
            <a:ext cx="8485094" cy="340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501153" y="2501153"/>
            <a:ext cx="5862918" cy="860612"/>
          </a:xfrm>
        </p:spPr>
        <p:txBody>
          <a:bodyPr>
            <a:noAutofit/>
          </a:bodyPr>
          <a:lstStyle/>
          <a:p>
            <a:r>
              <a:rPr lang="en-US" sz="4000" i="1" dirty="0" smtClean="0">
                <a:latin typeface="Impact" pitchFamily="34" charset="0"/>
              </a:rPr>
              <a:t>4. Absolute Value: Either…</a:t>
            </a:r>
            <a:endParaRPr lang="en-US" sz="4000" i="1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023" y="5701549"/>
            <a:ext cx="8915399" cy="1147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i="1" dirty="0" smtClean="0"/>
              <a:t>You will need to </a:t>
            </a:r>
            <a:r>
              <a:rPr lang="en-US" sz="3200" i="1" u="sng" dirty="0" smtClean="0"/>
              <a:t>watch the video</a:t>
            </a:r>
            <a:r>
              <a:rPr lang="en-US" sz="3200" i="1" dirty="0" smtClean="0"/>
              <a:t>, </a:t>
            </a:r>
            <a:r>
              <a:rPr lang="en-US" sz="3200" i="1" u="sng" dirty="0" smtClean="0"/>
              <a:t>copy notes</a:t>
            </a:r>
            <a:r>
              <a:rPr lang="en-US" sz="3200" i="1" dirty="0" smtClean="0"/>
              <a:t>, and </a:t>
            </a:r>
            <a:br>
              <a:rPr lang="en-US" sz="3200" i="1" dirty="0" smtClean="0"/>
            </a:br>
            <a:r>
              <a:rPr lang="en-US" sz="3200" i="1" u="sng" dirty="0" smtClean="0"/>
              <a:t>try the example</a:t>
            </a:r>
            <a:r>
              <a:rPr lang="en-US" sz="3200" i="1" dirty="0" smtClean="0"/>
              <a:t> on your own (by pausing the video).</a:t>
            </a:r>
            <a:endParaRPr lang="en-US" sz="3200" i="1" u="sng" dirty="0"/>
          </a:p>
        </p:txBody>
      </p:sp>
      <p:grpSp>
        <p:nvGrpSpPr>
          <p:cNvPr id="12" name="Group 11"/>
          <p:cNvGrpSpPr/>
          <p:nvPr/>
        </p:nvGrpSpPr>
        <p:grpSpPr>
          <a:xfrm>
            <a:off x="672353" y="0"/>
            <a:ext cx="8471647" cy="5360991"/>
            <a:chOff x="0" y="1021977"/>
            <a:chExt cx="9144000" cy="584541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22583" b="40592"/>
            <a:stretch>
              <a:fillRect/>
            </a:stretch>
          </p:blipFill>
          <p:spPr bwMode="auto">
            <a:xfrm>
              <a:off x="0" y="1021977"/>
              <a:ext cx="9144000" cy="2433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/>
          </p:nvSpPr>
          <p:spPr>
            <a:xfrm>
              <a:off x="3536577" y="1334340"/>
              <a:ext cx="4965326" cy="124749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742950" indent="-742950"/>
              <a:r>
                <a:rPr lang="en-US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4a) </a:t>
              </a:r>
              <a:r>
                <a:rPr lang="en-US" u="sng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Equations</a:t>
              </a:r>
            </a:p>
            <a:p>
              <a:pPr marL="742950" indent="-742950"/>
              <a:r>
                <a:rPr lang="en-US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(video + exercises)</a:t>
              </a:r>
              <a:endPara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1506071" y="1707776"/>
              <a:ext cx="1949823" cy="510989"/>
            </a:xfrm>
            <a:prstGeom prst="straightConnector1">
              <a:avLst/>
            </a:prstGeom>
            <a:ln w="76200">
              <a:solidFill>
                <a:srgbClr val="FFFF00"/>
              </a:solidFill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1613647" y="2447365"/>
              <a:ext cx="1949823" cy="510989"/>
            </a:xfrm>
            <a:prstGeom prst="straightConnector1">
              <a:avLst/>
            </a:prstGeom>
            <a:ln w="76200">
              <a:solidFill>
                <a:srgbClr val="FFFF00"/>
              </a:solidFill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1424961" y="5057227"/>
              <a:ext cx="1949823" cy="510989"/>
            </a:xfrm>
            <a:prstGeom prst="straightConnector1">
              <a:avLst/>
            </a:prstGeom>
            <a:ln w="76200">
              <a:solidFill>
                <a:srgbClr val="FFFF00"/>
              </a:solidFill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3267208" y="4071379"/>
              <a:ext cx="4965325" cy="279601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742950" indent="-742950"/>
              <a:r>
                <a:rPr lang="en-US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4b) </a:t>
              </a:r>
              <a:r>
                <a:rPr lang="en-US" u="sng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Inequalities</a:t>
              </a:r>
            </a:p>
            <a:p>
              <a:pPr marL="742950" indent="-742950"/>
              <a:r>
                <a:rPr lang="en-US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(video + </a:t>
              </a:r>
              <a:r>
                <a:rPr lang="en-US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example)</a:t>
              </a:r>
            </a:p>
            <a:p>
              <a:r>
                <a:rPr lang="en-US" sz="3600" b="1" i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do this if the equations are easy for you… inequalities </a:t>
              </a:r>
              <a:r>
                <a:rPr lang="en-US" sz="3600" b="1" i="1" u="sng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will</a:t>
              </a:r>
              <a:r>
                <a:rPr lang="en-US" sz="3600" b="1" i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 be on the interim!</a:t>
              </a:r>
              <a:endPara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1317385" y="4317637"/>
              <a:ext cx="1949823" cy="510989"/>
            </a:xfrm>
            <a:prstGeom prst="straightConnector1">
              <a:avLst/>
            </a:prstGeom>
            <a:ln w="76200">
              <a:solidFill>
                <a:srgbClr val="FFFF00"/>
              </a:solidFill>
              <a:tailEnd type="triangle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/>
              <a:t>5!!! Finish your classwork</a:t>
            </a:r>
            <a:endParaRPr lang="en-US" sz="6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Finish both sides.</a:t>
            </a:r>
          </a:p>
          <a:p>
            <a:r>
              <a:rPr lang="en-US" sz="3600" b="1" dirty="0" smtClean="0"/>
              <a:t>Work independently. (You may ask a question of me or a classmate, but you should not be working together or copying work.)</a:t>
            </a:r>
          </a:p>
          <a:p>
            <a:r>
              <a:rPr lang="en-US" sz="3600" b="1" dirty="0" smtClean="0"/>
              <a:t>Submit your paper at </a:t>
            </a:r>
            <a:r>
              <a:rPr lang="en-US" sz="3600" b="1" u="sng" dirty="0" smtClean="0"/>
              <a:t>the front desk</a:t>
            </a:r>
            <a:r>
              <a:rPr lang="en-US" sz="3600" b="1" dirty="0" smtClean="0"/>
              <a:t> tomorrow (Fri) morning BEFORE morning advisory starts.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91393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812</TotalTime>
  <Words>233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Arial Narrow</vt:lpstr>
      <vt:lpstr>Calibri</vt:lpstr>
      <vt:lpstr>Calibri Light</vt:lpstr>
      <vt:lpstr>Impact</vt:lpstr>
      <vt:lpstr>Office Theme</vt:lpstr>
      <vt:lpstr>Do Now</vt:lpstr>
      <vt:lpstr>Khan Video: Sum of Triangle Angles</vt:lpstr>
      <vt:lpstr>Interested in Extra Credit?</vt:lpstr>
      <vt:lpstr>1. Congruent Angles</vt:lpstr>
      <vt:lpstr>PowerPoint Presentation</vt:lpstr>
      <vt:lpstr>PowerPoint Presentation</vt:lpstr>
      <vt:lpstr>4. Absolute Value: Either…</vt:lpstr>
      <vt:lpstr>5!!! Finish your classwork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Congruent Angles</dc:title>
  <dc:creator>Tienou-Gustafson, Darrell</dc:creator>
  <cp:lastModifiedBy>Tienou-Gustafson, Darrell</cp:lastModifiedBy>
  <cp:revision>7</cp:revision>
  <dcterms:created xsi:type="dcterms:W3CDTF">2014-10-15T15:41:08Z</dcterms:created>
  <dcterms:modified xsi:type="dcterms:W3CDTF">2014-10-16T21:57:03Z</dcterms:modified>
</cp:coreProperties>
</file>